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8"/>
  </p:notesMasterIdLst>
  <p:handoutMasterIdLst>
    <p:handoutMasterId r:id="rId19"/>
  </p:handoutMasterIdLst>
  <p:sldIdLst>
    <p:sldId id="303" r:id="rId2"/>
    <p:sldId id="256" r:id="rId3"/>
    <p:sldId id="269" r:id="rId4"/>
    <p:sldId id="266" r:id="rId5"/>
    <p:sldId id="271" r:id="rId6"/>
    <p:sldId id="258" r:id="rId7"/>
    <p:sldId id="257" r:id="rId8"/>
    <p:sldId id="259" r:id="rId9"/>
    <p:sldId id="262" r:id="rId10"/>
    <p:sldId id="273" r:id="rId11"/>
    <p:sldId id="260" r:id="rId12"/>
    <p:sldId id="261" r:id="rId13"/>
    <p:sldId id="272" r:id="rId14"/>
    <p:sldId id="304" r:id="rId15"/>
    <p:sldId id="305" r:id="rId16"/>
    <p:sldId id="306" r:id="rId17"/>
  </p:sldIdLst>
  <p:sldSz cx="9144000" cy="6858000" type="screen4x3"/>
  <p:notesSz cx="6799263" cy="9929813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 autoAdjust="0"/>
    <p:restoredTop sz="94664" autoAdjust="0"/>
  </p:normalViewPr>
  <p:slideViewPr>
    <p:cSldViewPr>
      <p:cViewPr varScale="1">
        <p:scale>
          <a:sx n="71" d="100"/>
          <a:sy n="71" d="100"/>
        </p:scale>
        <p:origin x="-1272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46348" cy="4964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1229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2915" y="1"/>
            <a:ext cx="2946348" cy="4964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1229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3323"/>
            <a:ext cx="2946348" cy="4964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1229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2915" y="9433323"/>
            <a:ext cx="2946348" cy="4964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91D6614-671E-4D45-B4D0-1AF88ACB3C04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1573753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76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1909" y="0"/>
            <a:ext cx="2945764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6FD4423-5544-44F6-9AC0-4118F5D3FB74}" type="datetimeFigureOut">
              <a:rPr lang="en-AU" smtClean="0"/>
              <a:t>30/06/2016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5988" y="744538"/>
            <a:ext cx="4967287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0403" y="4716463"/>
            <a:ext cx="5438457" cy="44688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31339"/>
            <a:ext cx="294576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1909" y="9431339"/>
            <a:ext cx="2945764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0B1D46-964C-4362-AFC4-3D1C44C9894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700349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phere1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6850374" y="0"/>
            <a:ext cx="2293626" cy="68580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38400" y="3581400"/>
            <a:ext cx="3962400" cy="2133600"/>
          </a:xfrm>
        </p:spPr>
        <p:txBody>
          <a:bodyPr anchor="t">
            <a:normAutofit/>
          </a:bodyPr>
          <a:lstStyle>
            <a:lvl1pPr marL="0" indent="0" algn="r">
              <a:buNone/>
              <a:defRPr sz="14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6" name="Title 15"/>
          <p:cNvSpPr>
            <a:spLocks noGrp="1"/>
          </p:cNvSpPr>
          <p:nvPr>
            <p:ph type="title"/>
          </p:nvPr>
        </p:nvSpPr>
        <p:spPr>
          <a:xfrm>
            <a:off x="2438400" y="1447800"/>
            <a:ext cx="3962400" cy="2133600"/>
          </a:xfrm>
        </p:spPr>
        <p:txBody>
          <a:bodyPr anchor="b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0"/>
          </p:nvPr>
        </p:nvSpPr>
        <p:spPr>
          <a:xfrm>
            <a:off x="3582988" y="6426201"/>
            <a:ext cx="2819399" cy="126999"/>
          </a:xfrm>
        </p:spPr>
        <p:txBody>
          <a:bodyPr/>
          <a:lstStyle/>
          <a:p>
            <a:endParaRPr lang="en-AU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>
          <a:xfrm>
            <a:off x="6414976" y="6400800"/>
            <a:ext cx="457200" cy="152400"/>
          </a:xfrm>
        </p:spPr>
        <p:txBody>
          <a:bodyPr/>
          <a:lstStyle>
            <a:lvl1pPr algn="r">
              <a:defRPr/>
            </a:lvl1pPr>
          </a:lstStyle>
          <a:p>
            <a:fld id="{DF406CC6-73E3-4D83-AAAF-45E253F1C6E5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2"/>
          </p:nvPr>
        </p:nvSpPr>
        <p:spPr>
          <a:xfrm>
            <a:off x="3581400" y="6296248"/>
            <a:ext cx="2820987" cy="152400"/>
          </a:xfrm>
        </p:spPr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4AB0225-A5E5-4BE9-957B-393F4A8C4604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CFF398F-0B12-4B37-BBC1-2AB79DCA5A7C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57200"/>
            <a:ext cx="3657600" cy="5714999"/>
          </a:xfrm>
        </p:spPr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6" name="Title 1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C25CEB2-0EB2-4393-B34A-720B520297EA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sphere1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6858000" y="0"/>
            <a:ext cx="2293626" cy="6858000"/>
          </a:xfrm>
          <a:prstGeom prst="rect">
            <a:avLst/>
          </a:prstGeom>
        </p:spPr>
      </p:pic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>
          <a:xfrm>
            <a:off x="839788" y="6426201"/>
            <a:ext cx="2819399" cy="126999"/>
          </a:xfrm>
        </p:spPr>
        <p:txBody>
          <a:bodyPr/>
          <a:lstStyle/>
          <a:p>
            <a:endParaRPr lang="en-AU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4116388" y="6400800"/>
            <a:ext cx="533400" cy="152400"/>
          </a:xfrm>
        </p:spPr>
        <p:txBody>
          <a:bodyPr/>
          <a:lstStyle/>
          <a:p>
            <a:fld id="{BBD32C2C-24F9-45EB-92CA-9B7136D1EB01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>
          <a:xfrm>
            <a:off x="838200" y="6296248"/>
            <a:ext cx="2820987" cy="152400"/>
          </a:xfrm>
        </p:spPr>
        <p:txBody>
          <a:bodyPr/>
          <a:lstStyle/>
          <a:p>
            <a:endParaRPr lang="en-AU"/>
          </a:p>
        </p:txBody>
      </p:sp>
      <p:sp>
        <p:nvSpPr>
          <p:cNvPr id="15" name="Title 14"/>
          <p:cNvSpPr>
            <a:spLocks noGrp="1"/>
          </p:cNvSpPr>
          <p:nvPr>
            <p:ph type="title"/>
          </p:nvPr>
        </p:nvSpPr>
        <p:spPr>
          <a:xfrm>
            <a:off x="457200" y="1828800"/>
            <a:ext cx="3200400" cy="1752600"/>
          </a:xfrm>
        </p:spPr>
        <p:txBody>
          <a:bodyPr anchor="b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>
          <a:xfrm>
            <a:off x="457200" y="3578224"/>
            <a:ext cx="3200645" cy="1459767"/>
          </a:xfrm>
        </p:spPr>
        <p:txBody>
          <a:bodyPr anchor="t">
            <a:normAutofit/>
          </a:bodyPr>
          <a:lstStyle>
            <a:lvl1pPr marL="0" indent="0" algn="r" defTabSz="914400" rtl="0" eaLnBrk="1" latinLnBrk="0" hangingPunct="1">
              <a:spcBef>
                <a:spcPct val="20000"/>
              </a:spcBef>
              <a:buClr>
                <a:schemeClr val="tx1">
                  <a:lumMod val="50000"/>
                  <a:lumOff val="50000"/>
                </a:schemeClr>
              </a:buClr>
              <a:buFont typeface="Wingdings" pitchFamily="2" charset="2"/>
              <a:buNone/>
              <a:defRPr lang="en-US" sz="140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3429000"/>
            <a:ext cx="3124200" cy="2667000"/>
          </a:xfrm>
        </p:spPr>
        <p:txBody>
          <a:bodyPr>
            <a:normAutofit/>
          </a:bodyPr>
          <a:lstStyle>
            <a:lvl1pPr marL="228600" indent="-182880">
              <a:defRPr sz="1400"/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457200"/>
            <a:ext cx="3124200" cy="2667000"/>
          </a:xfrm>
        </p:spPr>
        <p:txBody>
          <a:bodyPr>
            <a:normAutofit/>
          </a:bodyPr>
          <a:lstStyle>
            <a:lvl1pPr marL="228600" indent="-182880">
              <a:defRPr sz="1400"/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Title 1"/>
          <p:cNvSpPr>
            <a:spLocks noGrp="1"/>
          </p:cNvSpPr>
          <p:nvPr>
            <p:ph type="title"/>
          </p:nvPr>
        </p:nvSpPr>
        <p:spPr>
          <a:xfrm>
            <a:off x="4876800" y="457200"/>
            <a:ext cx="2819400" cy="57149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E8185B0-0325-4544-B1C0-CE7D5775D526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75238"/>
            <a:ext cx="3581400" cy="411162"/>
          </a:xfrm>
        </p:spPr>
        <p:txBody>
          <a:bodyPr anchor="b">
            <a:noAutofit/>
          </a:bodyPr>
          <a:lstStyle>
            <a:lvl1pPr marL="0" indent="0" algn="ctr">
              <a:buNone/>
              <a:defRPr sz="14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675288"/>
            <a:ext cx="3581400" cy="2525112"/>
          </a:xfrm>
        </p:spPr>
        <p:txBody>
          <a:bodyPr anchor="t">
            <a:normAutofit/>
          </a:bodyPr>
          <a:lstStyle>
            <a:lvl1pPr marL="228600" indent="-182880">
              <a:defRPr sz="1400"/>
            </a:lvl1pPr>
            <a:lvl2pPr>
              <a:defRPr sz="1400"/>
            </a:lvl2pPr>
            <a:lvl3pPr>
              <a:defRPr sz="1400"/>
            </a:lvl3pPr>
            <a:lvl4pPr>
              <a:defRPr sz="1400" baseline="0"/>
            </a:lvl4pPr>
            <a:lvl5pPr>
              <a:buFont typeface="Wingdings" pitchFamily="2" charset="2"/>
              <a:buChar char="§"/>
              <a:defRPr sz="1400"/>
            </a:lvl5pPr>
            <a:lvl6pPr>
              <a:buFont typeface="Wingdings" pitchFamily="2" charset="2"/>
              <a:buChar char="§"/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7199" y="3429000"/>
            <a:ext cx="3581400" cy="411162"/>
          </a:xfrm>
        </p:spPr>
        <p:txBody>
          <a:bodyPr anchor="b">
            <a:noAutofit/>
          </a:bodyPr>
          <a:lstStyle>
            <a:lvl1pPr marL="0" indent="0" algn="ctr">
              <a:buNone/>
              <a:defRPr sz="14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57199" y="3840162"/>
            <a:ext cx="3581400" cy="2515198"/>
          </a:xfrm>
        </p:spPr>
        <p:txBody>
          <a:bodyPr anchor="t">
            <a:normAutofit/>
          </a:bodyPr>
          <a:lstStyle>
            <a:lvl1pPr marL="228600" indent="-182880">
              <a:defRPr sz="1400"/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11" name="Title 1"/>
          <p:cNvSpPr>
            <a:spLocks noGrp="1"/>
          </p:cNvSpPr>
          <p:nvPr>
            <p:ph type="title"/>
          </p:nvPr>
        </p:nvSpPr>
        <p:spPr>
          <a:xfrm>
            <a:off x="4876800" y="457200"/>
            <a:ext cx="2819400" cy="57149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81B4DCB-B05B-4C15-BBE6-C680D7CA80E8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33800" y="457200"/>
            <a:ext cx="3962400" cy="5715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47F3B540-BE62-42AD-A1FF-3074FCBE225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96AF05C-EFA1-42C5-A224-72EAFEE40E5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81600" y="1676400"/>
            <a:ext cx="2514600" cy="1874837"/>
          </a:xfrm>
        </p:spPr>
        <p:txBody>
          <a:bodyPr anchor="b">
            <a:normAutofit/>
          </a:bodyPr>
          <a:lstStyle>
            <a:lvl1pPr algn="r">
              <a:defRPr sz="2000" b="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76400"/>
            <a:ext cx="4700016" cy="3505200"/>
          </a:xfrm>
        </p:spPr>
        <p:txBody>
          <a:bodyPr>
            <a:normAutofit/>
          </a:bodyPr>
          <a:lstStyle>
            <a:lvl1pPr marL="228600" indent="-182880">
              <a:defRPr sz="12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86400" y="3552372"/>
            <a:ext cx="2209800" cy="1629228"/>
          </a:xfrm>
        </p:spPr>
        <p:txBody>
          <a:bodyPr anchor="t">
            <a:normAutofit/>
          </a:bodyPr>
          <a:lstStyle>
            <a:lvl1pPr marL="0" indent="0" algn="r">
              <a:buNone/>
              <a:defRPr sz="12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F7BBFC-99D7-44BC-A038-FC4C984F2AC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4800" y="1676400"/>
            <a:ext cx="4696967" cy="35052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1" name="Title 1"/>
          <p:cNvSpPr>
            <a:spLocks noGrp="1"/>
          </p:cNvSpPr>
          <p:nvPr>
            <p:ph type="title"/>
          </p:nvPr>
        </p:nvSpPr>
        <p:spPr>
          <a:xfrm>
            <a:off x="5181600" y="1676400"/>
            <a:ext cx="2514600" cy="1875972"/>
          </a:xfrm>
        </p:spPr>
        <p:txBody>
          <a:bodyPr anchor="b">
            <a:normAutofit/>
          </a:bodyPr>
          <a:lstStyle>
            <a:lvl1pPr algn="r">
              <a:defRPr sz="2000" b="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2"/>
          </p:nvPr>
        </p:nvSpPr>
        <p:spPr>
          <a:xfrm>
            <a:off x="5486400" y="3552372"/>
            <a:ext cx="2209800" cy="1629228"/>
          </a:xfrm>
        </p:spPr>
        <p:txBody>
          <a:bodyPr anchor="t">
            <a:normAutofit/>
          </a:bodyPr>
          <a:lstStyle>
            <a:lvl1pPr marL="0" indent="0" algn="r">
              <a:buNone/>
              <a:defRPr sz="12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17" name="Slide Number Placeholder 16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84F0ABDD-3D07-4981-A09A-C5D66A7F4779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 descr="sphere2.png"/>
          <p:cNvPicPr>
            <a:picLocks noChangeAspect="1"/>
          </p:cNvPicPr>
          <p:nvPr/>
        </p:nvPicPr>
        <p:blipFill>
          <a:blip r:embed="rId13" cstate="print"/>
          <a:stretch>
            <a:fillRect/>
          </a:stretch>
        </p:blipFill>
        <p:spPr>
          <a:xfrm>
            <a:off x="8823693" y="0"/>
            <a:ext cx="320307" cy="68580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876800" y="457200"/>
            <a:ext cx="2819400" cy="5715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457200"/>
            <a:ext cx="3657600" cy="571499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4"/>
          </p:nvPr>
        </p:nvSpPr>
        <p:spPr>
          <a:xfrm>
            <a:off x="7772400" y="6400800"/>
            <a:ext cx="533400" cy="1524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5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191B8EC4-F8E2-4596-843C-49998F81F83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2"/>
          </p:nvPr>
        </p:nvSpPr>
        <p:spPr>
          <a:xfrm>
            <a:off x="4876801" y="6426201"/>
            <a:ext cx="2819399" cy="1269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4875213" y="6296248"/>
            <a:ext cx="2820987" cy="1524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50">
                <a:solidFill>
                  <a:schemeClr val="tx1"/>
                </a:solidFill>
              </a:defRPr>
            </a:lvl1pPr>
          </a:lstStyle>
          <a:p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r" defTabSz="914400" rtl="0" eaLnBrk="1" latinLnBrk="0" hangingPunct="1">
        <a:spcBef>
          <a:spcPct val="0"/>
        </a:spcBef>
        <a:buNone/>
        <a:defRPr sz="2800" kern="1200">
          <a:gradFill>
            <a:gsLst>
              <a:gs pos="0">
                <a:schemeClr val="tx1">
                  <a:lumMod val="50000"/>
                </a:schemeClr>
              </a:gs>
              <a:gs pos="61000">
                <a:schemeClr val="tx1"/>
              </a:gs>
            </a:gsLst>
            <a:lin ang="5400000" scaled="0"/>
          </a:gradFill>
          <a:effectLst/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spcBef>
          <a:spcPct val="20000"/>
        </a:spcBef>
        <a:buClr>
          <a:schemeClr val="tx1">
            <a:lumMod val="50000"/>
            <a:lumOff val="50000"/>
          </a:schemeClr>
        </a:buClr>
        <a:buFont typeface="Wingdings" pitchFamily="2" charset="2"/>
        <a:buChar char="§"/>
        <a:defRPr sz="1800" kern="1200">
          <a:solidFill>
            <a:schemeClr val="tx1">
              <a:lumMod val="85000"/>
            </a:schemeClr>
          </a:solidFill>
          <a:latin typeface="+mn-lt"/>
          <a:ea typeface="+mn-ea"/>
          <a:cs typeface="+mn-cs"/>
        </a:defRPr>
      </a:lvl1pPr>
      <a:lvl2pPr marL="411480" indent="-182880" algn="l" defTabSz="914400" rtl="0" eaLnBrk="1" latinLnBrk="0" hangingPunct="1">
        <a:spcBef>
          <a:spcPct val="20000"/>
        </a:spcBef>
        <a:buClr>
          <a:schemeClr val="tx1">
            <a:lumMod val="50000"/>
            <a:lumOff val="50000"/>
          </a:schemeClr>
        </a:buClr>
        <a:buFont typeface="Wingdings" pitchFamily="2" charset="2"/>
        <a:buChar char="§"/>
        <a:defRPr sz="1400" kern="1200">
          <a:solidFill>
            <a:schemeClr val="tx1">
              <a:lumMod val="85000"/>
            </a:schemeClr>
          </a:solidFill>
          <a:latin typeface="+mn-lt"/>
          <a:ea typeface="+mn-ea"/>
          <a:cs typeface="+mn-cs"/>
        </a:defRPr>
      </a:lvl2pPr>
      <a:lvl3pPr marL="594360" indent="-182880" algn="l" defTabSz="914400" rtl="0" eaLnBrk="1" latinLnBrk="0" hangingPunct="1">
        <a:spcBef>
          <a:spcPct val="20000"/>
        </a:spcBef>
        <a:buClr>
          <a:schemeClr val="tx1">
            <a:lumMod val="50000"/>
            <a:lumOff val="50000"/>
          </a:schemeClr>
        </a:buClr>
        <a:buFont typeface="Wingdings" pitchFamily="2" charset="2"/>
        <a:buChar char="§"/>
        <a:defRPr sz="1400" kern="1200">
          <a:solidFill>
            <a:schemeClr val="tx1">
              <a:lumMod val="85000"/>
            </a:schemeClr>
          </a:solidFill>
          <a:latin typeface="+mn-lt"/>
          <a:ea typeface="+mn-ea"/>
          <a:cs typeface="+mn-cs"/>
        </a:defRPr>
      </a:lvl3pPr>
      <a:lvl4pPr marL="777240" indent="-182880" algn="l" defTabSz="914400" rtl="0" eaLnBrk="1" latinLnBrk="0" hangingPunct="1">
        <a:spcBef>
          <a:spcPct val="20000"/>
        </a:spcBef>
        <a:buClr>
          <a:schemeClr val="tx1">
            <a:lumMod val="50000"/>
            <a:lumOff val="50000"/>
          </a:schemeClr>
        </a:buClr>
        <a:buFont typeface="Wingdings" pitchFamily="2" charset="2"/>
        <a:buChar char="§"/>
        <a:defRPr sz="1400" kern="1200">
          <a:solidFill>
            <a:schemeClr val="tx1">
              <a:lumMod val="85000"/>
            </a:schemeClr>
          </a:solidFill>
          <a:latin typeface="+mn-lt"/>
          <a:ea typeface="+mn-ea"/>
          <a:cs typeface="+mn-cs"/>
        </a:defRPr>
      </a:lvl4pPr>
      <a:lvl5pPr marL="960120" indent="-182880" algn="l" defTabSz="914400" rtl="0" eaLnBrk="1" latinLnBrk="0" hangingPunct="1">
        <a:spcBef>
          <a:spcPct val="20000"/>
        </a:spcBef>
        <a:buClr>
          <a:schemeClr val="tx1">
            <a:lumMod val="50000"/>
            <a:lumOff val="50000"/>
          </a:schemeClr>
        </a:buClr>
        <a:buFont typeface="Wingdings" pitchFamily="2" charset="2"/>
        <a:buChar char="§"/>
        <a:defRPr sz="1400" kern="1200">
          <a:solidFill>
            <a:schemeClr val="tx1">
              <a:lumMod val="85000"/>
            </a:schemeClr>
          </a:solidFill>
          <a:latin typeface="+mn-lt"/>
          <a:ea typeface="+mn-ea"/>
          <a:cs typeface="+mn-cs"/>
        </a:defRPr>
      </a:lvl5pPr>
      <a:lvl6pPr marL="1143000" indent="-182880" algn="l" defTabSz="914400" rtl="0" eaLnBrk="1" latinLnBrk="0" hangingPunct="1">
        <a:spcBef>
          <a:spcPts val="288"/>
        </a:spcBef>
        <a:buClr>
          <a:schemeClr val="tx1">
            <a:lumMod val="50000"/>
            <a:lumOff val="50000"/>
          </a:schemeClr>
        </a:buClr>
        <a:buFont typeface="Wingdings" pitchFamily="2" charset="2"/>
        <a:buChar char="§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325880" indent="-182880" algn="l" defTabSz="914400" rtl="0" eaLnBrk="1" latinLnBrk="0" hangingPunct="1">
        <a:spcBef>
          <a:spcPts val="288"/>
        </a:spcBef>
        <a:buClr>
          <a:schemeClr val="tx1">
            <a:lumMod val="50000"/>
            <a:lumOff val="50000"/>
          </a:schemeClr>
        </a:buClr>
        <a:buFont typeface="Wingdings" pitchFamily="2" charset="2"/>
        <a:buChar char="§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508760" indent="-182880" algn="l" defTabSz="914400" rtl="0" eaLnBrk="1" latinLnBrk="0" hangingPunct="1">
        <a:spcBef>
          <a:spcPts val="288"/>
        </a:spcBef>
        <a:buClr>
          <a:schemeClr val="tx1">
            <a:lumMod val="50000"/>
            <a:lumOff val="50000"/>
          </a:schemeClr>
        </a:buClr>
        <a:buFont typeface="Wingdings" pitchFamily="2" charset="2"/>
        <a:buChar char="§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691640" indent="-182880" algn="l" defTabSz="914400" rtl="0" eaLnBrk="1" latinLnBrk="0" hangingPunct="1">
        <a:spcBef>
          <a:spcPts val="288"/>
        </a:spcBef>
        <a:buClr>
          <a:schemeClr val="tx1">
            <a:lumMod val="50000"/>
            <a:lumOff val="50000"/>
          </a:schemeClr>
        </a:buClr>
        <a:buFont typeface="Wingdings" pitchFamily="2" charset="2"/>
        <a:buChar char="§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z="4800" b="1" dirty="0" smtClean="0"/>
              <a:t>Information Systems</a:t>
            </a:r>
            <a:endParaRPr lang="en-AU" sz="4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2"/>
          <p:cNvSpPr txBox="1">
            <a:spLocks noChangeArrowheads="1"/>
          </p:cNvSpPr>
          <p:nvPr/>
        </p:nvSpPr>
        <p:spPr bwMode="auto">
          <a:xfrm>
            <a:off x="609600" y="228600"/>
            <a:ext cx="7924800" cy="823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800" b="1"/>
              <a:t>Data</a:t>
            </a:r>
          </a:p>
        </p:txBody>
      </p:sp>
      <p:sp>
        <p:nvSpPr>
          <p:cNvPr id="30723" name="Text Box 3"/>
          <p:cNvSpPr txBox="1">
            <a:spLocks noChangeArrowheads="1"/>
          </p:cNvSpPr>
          <p:nvPr/>
        </p:nvSpPr>
        <p:spPr bwMode="auto">
          <a:xfrm>
            <a:off x="495300" y="1268413"/>
            <a:ext cx="8153400" cy="173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3600"/>
              <a:t>As discussed earlier data is entered into the information system to begin the process. Some points about data:</a:t>
            </a:r>
          </a:p>
        </p:txBody>
      </p:sp>
      <p:sp>
        <p:nvSpPr>
          <p:cNvPr id="30724" name="Text Box 4"/>
          <p:cNvSpPr txBox="1">
            <a:spLocks noChangeArrowheads="1"/>
          </p:cNvSpPr>
          <p:nvPr/>
        </p:nvSpPr>
        <p:spPr bwMode="auto">
          <a:xfrm>
            <a:off x="468313" y="3213100"/>
            <a:ext cx="8153400" cy="3387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3600"/>
              <a:t>data is raw and unorganised.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3600"/>
              <a:t>it may be in the form of letters, numbers, images or sounds.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3600"/>
              <a:t>for it to become meaningful it needs to be processed or manipulated.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07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07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07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07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7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7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22" grpId="0" autoUpdateAnimBg="0"/>
      <p:bldP spid="30723" grpId="0" build="p" autoUpdateAnimBg="0"/>
      <p:bldP spid="30724" grpId="0" build="p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609600" y="228600"/>
            <a:ext cx="792480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000" b="1" dirty="0" smtClean="0"/>
              <a:t>Digital systems</a:t>
            </a:r>
            <a:endParaRPr lang="en-AU" sz="4000" b="1" dirty="0"/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323528" y="990600"/>
            <a:ext cx="8439472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AU" sz="3200" dirty="0"/>
              <a:t>This is the equipment used within an information system</a:t>
            </a:r>
            <a:r>
              <a:rPr lang="en-AU" sz="3200" dirty="0" smtClean="0"/>
              <a:t>.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3200" dirty="0"/>
              <a:t>Hardware is the physical computer </a:t>
            </a:r>
            <a:r>
              <a:rPr lang="en-AU" sz="3200" dirty="0" smtClean="0"/>
              <a:t>equipment.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3200" dirty="0" smtClean="0"/>
              <a:t>Software </a:t>
            </a:r>
            <a:r>
              <a:rPr lang="en-AU" sz="3200" dirty="0"/>
              <a:t>are computer programs that direct the computer what to </a:t>
            </a:r>
            <a:r>
              <a:rPr lang="en-AU" sz="3200" dirty="0" smtClean="0"/>
              <a:t>do.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3200" dirty="0" smtClean="0"/>
              <a:t>Networks is made up of computers &amp; devices connected by communication channels that facilitate communication and sharing of resources between users.</a:t>
            </a:r>
            <a:endParaRPr lang="en-AU" sz="3200" dirty="0"/>
          </a:p>
          <a:p>
            <a:pPr>
              <a:spcBef>
                <a:spcPct val="50000"/>
              </a:spcBef>
            </a:pPr>
            <a:endParaRPr lang="en-AU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53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53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2" grpId="0" autoUpdateAnimBg="0"/>
      <p:bldP spid="15363" grpId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609600" y="228600"/>
            <a:ext cx="7924800" cy="823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000" b="1" dirty="0"/>
              <a:t>Types of Hardw</a:t>
            </a:r>
            <a:r>
              <a:rPr lang="en-AU" sz="4800" b="1" dirty="0"/>
              <a:t>are</a:t>
            </a:r>
          </a:p>
        </p:txBody>
      </p:sp>
      <p:sp>
        <p:nvSpPr>
          <p:cNvPr id="16388" name="Text Box 4"/>
          <p:cNvSpPr txBox="1">
            <a:spLocks noChangeArrowheads="1"/>
          </p:cNvSpPr>
          <p:nvPr/>
        </p:nvSpPr>
        <p:spPr bwMode="auto">
          <a:xfrm>
            <a:off x="323850" y="1052513"/>
            <a:ext cx="8640763" cy="56467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2800" b="1" dirty="0"/>
              <a:t>Input devices</a:t>
            </a:r>
            <a:r>
              <a:rPr lang="en-AU" sz="2800" dirty="0"/>
              <a:t> – the equipment used to enter the data such as keyboards, mouse, microphones and cameras.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2800" b="1" dirty="0"/>
              <a:t>Output devices</a:t>
            </a:r>
            <a:r>
              <a:rPr lang="en-AU" sz="2800" dirty="0"/>
              <a:t> – the equipment that allows the output of the system to be communicated to the users such as monitors, printers, data projectors and speakers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2800" b="1" dirty="0"/>
              <a:t>System unit</a:t>
            </a:r>
            <a:r>
              <a:rPr lang="en-AU" sz="2800" dirty="0"/>
              <a:t> – the brain of the computer situated in the main “box”. Includes CPU and motherboard.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2800" b="1" dirty="0"/>
              <a:t>Storage devices</a:t>
            </a:r>
            <a:r>
              <a:rPr lang="en-AU" sz="2800" dirty="0"/>
              <a:t> – site where the info is stored such as hard drives, </a:t>
            </a:r>
            <a:r>
              <a:rPr lang="en-AU" sz="2800" dirty="0" smtClean="0"/>
              <a:t>DVDs, flash drives.</a:t>
            </a:r>
            <a:endParaRPr lang="en-AU" sz="2800" dirty="0"/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2800" b="1" dirty="0"/>
              <a:t>Communication devices</a:t>
            </a:r>
            <a:r>
              <a:rPr lang="en-AU" sz="2800" dirty="0"/>
              <a:t> – items that allow communication with other computers (modem, NIC’s).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63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63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63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63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638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638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638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638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638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638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638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638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6" grpId="0" autoUpdateAnimBg="0"/>
      <p:bldP spid="16388" grpId="0" build="p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609600" y="228600"/>
            <a:ext cx="792480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000" b="1" dirty="0"/>
              <a:t>Types of Software</a:t>
            </a:r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495300" y="1052513"/>
            <a:ext cx="8153400" cy="45243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3200" b="1" dirty="0"/>
              <a:t>System Software</a:t>
            </a:r>
            <a:r>
              <a:rPr lang="en-AU" sz="3200" dirty="0"/>
              <a:t> – manages the operation of the computer (both hardware &amp; </a:t>
            </a:r>
            <a:r>
              <a:rPr lang="en-AU" sz="3200" dirty="0" smtClean="0"/>
              <a:t>software) eg</a:t>
            </a:r>
            <a:r>
              <a:rPr lang="en-AU" sz="3200" dirty="0"/>
              <a:t>: Windows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3200" b="1" dirty="0"/>
              <a:t>Application Software</a:t>
            </a:r>
            <a:r>
              <a:rPr lang="en-AU" sz="3200" dirty="0"/>
              <a:t> – allows specific types of </a:t>
            </a:r>
            <a:r>
              <a:rPr lang="en-AU" sz="3200" dirty="0" smtClean="0"/>
              <a:t>processing eg</a:t>
            </a:r>
            <a:r>
              <a:rPr lang="en-AU" sz="3200" dirty="0"/>
              <a:t>: Excel, Word</a:t>
            </a:r>
          </a:p>
          <a:p>
            <a:pPr marL="266700" indent="-266700">
              <a:spcBef>
                <a:spcPct val="50000"/>
              </a:spcBef>
              <a:buFontTx/>
              <a:buChar char="•"/>
            </a:pPr>
            <a:r>
              <a:rPr lang="en-AU" sz="3200" b="1" dirty="0"/>
              <a:t>Utility Software</a:t>
            </a:r>
            <a:r>
              <a:rPr lang="en-AU" sz="3200" dirty="0"/>
              <a:t> – management of certain aspects such as </a:t>
            </a:r>
            <a:r>
              <a:rPr lang="en-AU" sz="3200" dirty="0" smtClean="0"/>
              <a:t>disks eg</a:t>
            </a:r>
            <a:r>
              <a:rPr lang="en-AU" sz="3200" dirty="0"/>
              <a:t>: anti-virus </a:t>
            </a:r>
            <a:r>
              <a:rPr lang="en-AU" sz="3200" dirty="0" smtClean="0"/>
              <a:t>programs</a:t>
            </a:r>
            <a:r>
              <a:rPr lang="en-AU" sz="3200" dirty="0" smtClean="0"/>
              <a:t>, converting file formats, capturing screen shots.</a:t>
            </a:r>
            <a:endParaRPr lang="en-AU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698" grpId="0" autoUpdateAnimBg="0"/>
      <p:bldP spid="29699" grpId="0" build="p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609600" y="228600"/>
            <a:ext cx="792480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000" b="1" dirty="0" smtClean="0"/>
              <a:t>Networks</a:t>
            </a:r>
            <a:endParaRPr lang="en-AU" sz="4000" b="1" dirty="0"/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495300" y="1052513"/>
            <a:ext cx="8153400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3200" b="1" dirty="0" smtClean="0"/>
              <a:t>Advantages: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Share data easily (and instantaneously),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Share resources (printers, storage devices, software),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Assists collaboration (file versioning).</a:t>
            </a:r>
          </a:p>
          <a:p>
            <a:pPr>
              <a:spcBef>
                <a:spcPct val="50000"/>
              </a:spcBef>
            </a:pPr>
            <a:r>
              <a:rPr lang="en-AU" sz="3200" b="1" dirty="0" smtClean="0"/>
              <a:t>Disadvantages:</a:t>
            </a:r>
            <a:endParaRPr lang="en-AU" sz="3200" dirty="0" smtClean="0"/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Equipment failure affects entire network.</a:t>
            </a:r>
          </a:p>
        </p:txBody>
      </p:sp>
    </p:spTree>
    <p:extLst>
      <p:ext uri="{BB962C8B-B14F-4D97-AF65-F5344CB8AC3E}">
        <p14:creationId xmlns:p14="http://schemas.microsoft.com/office/powerpoint/2010/main" val="38697174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96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96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698" grpId="0" autoUpdateAnimBg="0"/>
      <p:bldP spid="29699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609600" y="228600"/>
            <a:ext cx="792480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000" b="1" dirty="0" smtClean="0"/>
              <a:t>The Cloud</a:t>
            </a:r>
            <a:endParaRPr lang="en-AU" sz="4000" b="1" dirty="0"/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495300" y="1052513"/>
            <a:ext cx="8153400" cy="50167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Any internet based software and data storage facility.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Includes online services that carry out processing on the user’s behalf.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Examples of services include: email, application software (word processing &amp; spreadsheets), forms for data collection, data visualisations, calendars, project management &amp; games.</a:t>
            </a:r>
          </a:p>
        </p:txBody>
      </p:sp>
    </p:spTree>
    <p:extLst>
      <p:ext uri="{BB962C8B-B14F-4D97-AF65-F5344CB8AC3E}">
        <p14:creationId xmlns:p14="http://schemas.microsoft.com/office/powerpoint/2010/main" val="4247058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698" grpId="0" autoUpdateAnimBg="0"/>
      <p:bldP spid="29699" grpId="0" build="p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609600" y="-27384"/>
            <a:ext cx="792480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000" b="1" dirty="0" smtClean="0"/>
              <a:t>The Cloud</a:t>
            </a:r>
            <a:endParaRPr lang="en-AU" sz="4000" b="1" dirty="0"/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495300" y="620688"/>
            <a:ext cx="8153400" cy="620169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ts val="600"/>
              </a:spcBef>
            </a:pPr>
            <a:r>
              <a:rPr lang="en-AU" sz="3200" b="1" dirty="0" smtClean="0"/>
              <a:t>Advantages:</a:t>
            </a:r>
          </a:p>
          <a:p>
            <a:pPr marL="457200" indent="-457200"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Improved mobility (anytime, anywhere),</a:t>
            </a:r>
          </a:p>
          <a:p>
            <a:pPr marL="457200" indent="-457200"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Collaboration improved (globally),</a:t>
            </a:r>
          </a:p>
          <a:p>
            <a:pPr marL="457200" indent="-457200"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Less setup, maintenance &amp; upgrade costs,</a:t>
            </a:r>
          </a:p>
          <a:p>
            <a:pPr marL="457200" indent="-457200"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Security is outsourced,</a:t>
            </a:r>
          </a:p>
          <a:p>
            <a:pPr marL="457200" indent="-457200"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Easily recoverable (especially after a disaster)</a:t>
            </a:r>
          </a:p>
          <a:p>
            <a:pPr>
              <a:spcBef>
                <a:spcPts val="600"/>
              </a:spcBef>
            </a:pPr>
            <a:r>
              <a:rPr lang="en-AU" sz="3200" b="1" dirty="0" smtClean="0"/>
              <a:t>Disadvantages:</a:t>
            </a:r>
            <a:endParaRPr lang="en-AU" sz="3200" dirty="0" smtClean="0"/>
          </a:p>
          <a:p>
            <a:pPr marL="457200" indent="-457200"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Require internet connection,</a:t>
            </a:r>
          </a:p>
          <a:p>
            <a:pPr marL="457200" indent="-457200"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Access can be slow &amp; expensive (depends on connection),</a:t>
            </a:r>
          </a:p>
          <a:p>
            <a:pPr marL="457200" indent="-457200"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Placing trust in third </a:t>
            </a:r>
            <a:r>
              <a:rPr lang="en-AU" sz="3200" smtClean="0"/>
              <a:t>party provider.</a:t>
            </a:r>
            <a:endParaRPr lang="en-AU" sz="3200" dirty="0" smtClean="0"/>
          </a:p>
        </p:txBody>
      </p:sp>
    </p:spTree>
    <p:extLst>
      <p:ext uri="{BB962C8B-B14F-4D97-AF65-F5344CB8AC3E}">
        <p14:creationId xmlns:p14="http://schemas.microsoft.com/office/powerpoint/2010/main" val="19334504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96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96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96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96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96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96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96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296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2969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2969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698" grpId="0" autoUpdateAnimBg="0"/>
      <p:bldP spid="29699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Text Box 3"/>
          <p:cNvSpPr txBox="1">
            <a:spLocks noChangeArrowheads="1"/>
          </p:cNvSpPr>
          <p:nvPr/>
        </p:nvSpPr>
        <p:spPr bwMode="auto">
          <a:xfrm>
            <a:off x="762000" y="304800"/>
            <a:ext cx="7772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/>
              <a:t>What is a System?</a:t>
            </a: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685800" y="1235075"/>
            <a:ext cx="8077200" cy="399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3200"/>
              <a:t>A system is a group of components that work together.</a:t>
            </a:r>
          </a:p>
          <a:p>
            <a:pPr>
              <a:spcBef>
                <a:spcPct val="50000"/>
              </a:spcBef>
            </a:pPr>
            <a:r>
              <a:rPr lang="en-AU" sz="3200"/>
              <a:t>Examples include: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n-AU" sz="3200"/>
              <a:t> a farming system (running a local farm)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n-AU" sz="3200"/>
              <a:t> an education system (Charlton College)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n-AU" sz="3200"/>
              <a:t> a business system (a supermarket)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1" grpId="0" autoUpdateAnimBg="0"/>
      <p:bldP spid="2052" grpId="0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615950" y="304800"/>
            <a:ext cx="7772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/>
              <a:t>What is a System?</a:t>
            </a:r>
          </a:p>
        </p:txBody>
      </p:sp>
      <p:sp>
        <p:nvSpPr>
          <p:cNvPr id="26627" name="Text Box 3"/>
          <p:cNvSpPr txBox="1">
            <a:spLocks noChangeArrowheads="1"/>
          </p:cNvSpPr>
          <p:nvPr/>
        </p:nvSpPr>
        <p:spPr bwMode="auto">
          <a:xfrm>
            <a:off x="685800" y="1181100"/>
            <a:ext cx="80772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2800"/>
              <a:t>Whatever the system it always has three main steps.</a:t>
            </a:r>
          </a:p>
        </p:txBody>
      </p:sp>
      <p:grpSp>
        <p:nvGrpSpPr>
          <p:cNvPr id="26637" name="Group 13"/>
          <p:cNvGrpSpPr>
            <a:grpSpLocks/>
          </p:cNvGrpSpPr>
          <p:nvPr/>
        </p:nvGrpSpPr>
        <p:grpSpPr bwMode="auto">
          <a:xfrm>
            <a:off x="827088" y="1844675"/>
            <a:ext cx="7202487" cy="792163"/>
            <a:chOff x="521" y="2750"/>
            <a:chExt cx="4537" cy="499"/>
          </a:xfrm>
        </p:grpSpPr>
        <p:sp>
          <p:nvSpPr>
            <p:cNvPr id="26629" name="Rectangle 5"/>
            <p:cNvSpPr>
              <a:spLocks noChangeArrowheads="1"/>
            </p:cNvSpPr>
            <p:nvPr/>
          </p:nvSpPr>
          <p:spPr bwMode="auto">
            <a:xfrm>
              <a:off x="521" y="2750"/>
              <a:ext cx="1180" cy="499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r>
                <a:rPr lang="en-AU"/>
                <a:t>Input</a:t>
              </a:r>
            </a:p>
          </p:txBody>
        </p:sp>
        <p:sp>
          <p:nvSpPr>
            <p:cNvPr id="26630" name="Rectangle 6"/>
            <p:cNvSpPr>
              <a:spLocks noChangeArrowheads="1"/>
            </p:cNvSpPr>
            <p:nvPr/>
          </p:nvSpPr>
          <p:spPr bwMode="auto">
            <a:xfrm>
              <a:off x="2199" y="2750"/>
              <a:ext cx="1180" cy="499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r>
                <a:rPr lang="en-AU"/>
                <a:t>Process</a:t>
              </a:r>
            </a:p>
          </p:txBody>
        </p:sp>
        <p:sp>
          <p:nvSpPr>
            <p:cNvPr id="26632" name="Rectangle 8"/>
            <p:cNvSpPr>
              <a:spLocks noChangeArrowheads="1"/>
            </p:cNvSpPr>
            <p:nvPr/>
          </p:nvSpPr>
          <p:spPr bwMode="auto">
            <a:xfrm>
              <a:off x="3878" y="2750"/>
              <a:ext cx="1180" cy="499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r>
                <a:rPr lang="en-AU"/>
                <a:t>Output</a:t>
              </a:r>
            </a:p>
          </p:txBody>
        </p:sp>
        <p:sp>
          <p:nvSpPr>
            <p:cNvPr id="26633" name="Line 9"/>
            <p:cNvSpPr>
              <a:spLocks noChangeShapeType="1"/>
            </p:cNvSpPr>
            <p:nvPr/>
          </p:nvSpPr>
          <p:spPr bwMode="auto">
            <a:xfrm>
              <a:off x="1701" y="2976"/>
              <a:ext cx="499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en-AU"/>
            </a:p>
          </p:txBody>
        </p:sp>
        <p:sp>
          <p:nvSpPr>
            <p:cNvPr id="26634" name="Line 10"/>
            <p:cNvSpPr>
              <a:spLocks noChangeShapeType="1"/>
            </p:cNvSpPr>
            <p:nvPr/>
          </p:nvSpPr>
          <p:spPr bwMode="auto">
            <a:xfrm>
              <a:off x="3379" y="2976"/>
              <a:ext cx="499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en-AU"/>
            </a:p>
          </p:txBody>
        </p:sp>
      </p:grpSp>
      <p:sp>
        <p:nvSpPr>
          <p:cNvPr id="26638" name="Text Box 14"/>
          <p:cNvSpPr txBox="1">
            <a:spLocks noChangeArrowheads="1"/>
          </p:cNvSpPr>
          <p:nvPr/>
        </p:nvSpPr>
        <p:spPr bwMode="auto">
          <a:xfrm>
            <a:off x="684213" y="2781300"/>
            <a:ext cx="8077200" cy="2655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182563" indent="-182563">
              <a:spcBef>
                <a:spcPct val="50000"/>
              </a:spcBef>
              <a:buFontTx/>
              <a:buChar char="•"/>
            </a:pPr>
            <a:r>
              <a:rPr lang="en-AU" sz="2800" b="1"/>
              <a:t>Input</a:t>
            </a:r>
            <a:r>
              <a:rPr lang="en-AU" sz="2800"/>
              <a:t> – the raw materials, equipment, personnel etc that are placed into the system.</a:t>
            </a:r>
          </a:p>
          <a:p>
            <a:pPr marL="182563" indent="-182563">
              <a:spcBef>
                <a:spcPct val="50000"/>
              </a:spcBef>
              <a:buFontTx/>
              <a:buChar char="•"/>
            </a:pPr>
            <a:r>
              <a:rPr lang="en-AU" sz="2800" b="1"/>
              <a:t>Process</a:t>
            </a:r>
            <a:r>
              <a:rPr lang="en-AU" sz="2800"/>
              <a:t> – the activities and procedures used to manipulate and convert the inputs.</a:t>
            </a:r>
          </a:p>
          <a:p>
            <a:pPr marL="182563" indent="-182563">
              <a:spcBef>
                <a:spcPct val="50000"/>
              </a:spcBef>
              <a:buFontTx/>
              <a:buChar char="•"/>
            </a:pPr>
            <a:r>
              <a:rPr lang="en-AU" sz="2800" b="1"/>
              <a:t>Output</a:t>
            </a:r>
            <a:r>
              <a:rPr lang="en-AU" sz="2800"/>
              <a:t> – the final product of the system.</a:t>
            </a:r>
          </a:p>
        </p:txBody>
      </p:sp>
      <p:sp>
        <p:nvSpPr>
          <p:cNvPr id="26639" name="Text Box 15"/>
          <p:cNvSpPr txBox="1">
            <a:spLocks noChangeArrowheads="1"/>
          </p:cNvSpPr>
          <p:nvPr/>
        </p:nvSpPr>
        <p:spPr bwMode="auto">
          <a:xfrm>
            <a:off x="671513" y="5718175"/>
            <a:ext cx="8077200" cy="94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2800"/>
              <a:t>List what the inputs, processes and outputs would be for a farm and a bakery.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66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66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66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66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66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66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66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66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663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663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663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663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66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66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6" grpId="0" autoUpdateAnimBg="0"/>
      <p:bldP spid="26627" grpId="0" autoUpdateAnimBg="0"/>
      <p:bldP spid="26638" grpId="0" build="p" autoUpdateAnimBg="0"/>
      <p:bldP spid="26639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1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965450"/>
            <a:ext cx="7772400" cy="3200400"/>
          </a:xfrm>
        </p:spPr>
        <p:txBody>
          <a:bodyPr/>
          <a:lstStyle/>
          <a:p>
            <a:r>
              <a:rPr lang="en-AU" sz="2800" b="1"/>
              <a:t>Data</a:t>
            </a:r>
            <a:r>
              <a:rPr lang="en-AU" sz="2800"/>
              <a:t>: raw, unprocessed, unorganised facts and figures. An examples could be a bundle of survey sheets.   </a:t>
            </a:r>
          </a:p>
          <a:p>
            <a:r>
              <a:rPr lang="en-AU" sz="2800" b="1"/>
              <a:t>Information</a:t>
            </a:r>
            <a:r>
              <a:rPr lang="en-AU" sz="2800"/>
              <a:t>: data that has been manipulated or organised into a meaningful and useful form. An example could be the results of a survey presented as a graph.</a:t>
            </a:r>
          </a:p>
        </p:txBody>
      </p:sp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228600"/>
            <a:ext cx="8424862" cy="914400"/>
          </a:xfrm>
        </p:spPr>
        <p:txBody>
          <a:bodyPr/>
          <a:lstStyle/>
          <a:p>
            <a:r>
              <a:rPr lang="en-AU" b="1">
                <a:solidFill>
                  <a:schemeClr val="tx1"/>
                </a:solidFill>
              </a:rPr>
              <a:t>What is an Information System?</a:t>
            </a:r>
          </a:p>
        </p:txBody>
      </p:sp>
      <p:sp>
        <p:nvSpPr>
          <p:cNvPr id="22532" name="Text Box 4"/>
          <p:cNvSpPr txBox="1">
            <a:spLocks noChangeArrowheads="1"/>
          </p:cNvSpPr>
          <p:nvPr/>
        </p:nvSpPr>
        <p:spPr bwMode="auto">
          <a:xfrm>
            <a:off x="571500" y="1219200"/>
            <a:ext cx="8001000" cy="1373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2800"/>
              <a:t>An information system is just one type of system. What sets it apart is that the inputs are data while the output is information.</a:t>
            </a:r>
          </a:p>
        </p:txBody>
      </p:sp>
    </p:spTree>
  </p:cSld>
  <p:clrMapOvr>
    <a:masterClrMapping/>
  </p:clrMapOvr>
  <p:transition spd="med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1" grpId="0" build="p" autoUpdateAnimBg="0"/>
      <p:bldP spid="22530" grpId="0" autoUpdateAnimBg="0"/>
      <p:bldP spid="22532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5" name="Rectangle 3"/>
          <p:cNvSpPr>
            <a:spLocks noGrp="1" noChangeArrowheads="1"/>
          </p:cNvSpPr>
          <p:nvPr>
            <p:ph idx="1"/>
          </p:nvPr>
        </p:nvSpPr>
        <p:spPr>
          <a:xfrm>
            <a:off x="611188" y="1916113"/>
            <a:ext cx="7847012" cy="4267200"/>
          </a:xfrm>
        </p:spPr>
        <p:txBody>
          <a:bodyPr/>
          <a:lstStyle/>
          <a:p>
            <a:r>
              <a:rPr lang="en-AU" sz="2800" b="1"/>
              <a:t>Input</a:t>
            </a:r>
            <a:r>
              <a:rPr lang="en-AU" sz="2800"/>
              <a:t>: this is the entering of the raw data into a computer application, eg: enter the results of a survey into a spreadsheet. </a:t>
            </a:r>
          </a:p>
          <a:p>
            <a:r>
              <a:rPr lang="en-AU" sz="2800" b="1"/>
              <a:t>Process (manipulate)</a:t>
            </a:r>
            <a:r>
              <a:rPr lang="en-AU" sz="2800"/>
              <a:t>: this is the use of the application to organise and manipulate the data into a useful form (information), eg: using the spreadsheet to create a graph.</a:t>
            </a:r>
          </a:p>
          <a:p>
            <a:r>
              <a:rPr lang="en-AU" sz="2800" b="1"/>
              <a:t>Output</a:t>
            </a:r>
            <a:r>
              <a:rPr lang="en-AU" sz="2800"/>
              <a:t>: the actual information in a useful form, eg: a printout of the graphs.</a:t>
            </a:r>
            <a:endParaRPr lang="en-AU" sz="2800" b="1"/>
          </a:p>
        </p:txBody>
      </p:sp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228600"/>
            <a:ext cx="8424862" cy="914400"/>
          </a:xfrm>
        </p:spPr>
        <p:txBody>
          <a:bodyPr/>
          <a:lstStyle/>
          <a:p>
            <a:r>
              <a:rPr lang="en-AU" b="1">
                <a:solidFill>
                  <a:schemeClr val="tx1"/>
                </a:solidFill>
              </a:rPr>
              <a:t>What is an Information System?</a:t>
            </a:r>
          </a:p>
        </p:txBody>
      </p:sp>
      <p:sp>
        <p:nvSpPr>
          <p:cNvPr id="28676" name="Text Box 4"/>
          <p:cNvSpPr txBox="1">
            <a:spLocks noChangeArrowheads="1"/>
          </p:cNvSpPr>
          <p:nvPr/>
        </p:nvSpPr>
        <p:spPr bwMode="auto">
          <a:xfrm>
            <a:off x="571500" y="1219200"/>
            <a:ext cx="8001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2800"/>
              <a:t>The basic information system would work as follows:</a:t>
            </a:r>
          </a:p>
        </p:txBody>
      </p:sp>
    </p:spTree>
  </p:cSld>
  <p:clrMapOvr>
    <a:masterClrMapping/>
  </p:clrMapOvr>
  <p:transition spd="med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86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86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86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86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5" grpId="0" build="p" autoUpdateAnimBg="0"/>
      <p:bldP spid="28674" grpId="0" autoUpdateAnimBg="0"/>
      <p:bldP spid="28676" grpId="0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609600" y="228600"/>
            <a:ext cx="7924800" cy="823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800" b="1"/>
              <a:t>Information Systems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539552" y="1181100"/>
            <a:ext cx="8077200" cy="56323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3600" dirty="0"/>
              <a:t>Why does an organisation need an information system</a:t>
            </a:r>
            <a:r>
              <a:rPr lang="en-AU" sz="3600" dirty="0" smtClean="0"/>
              <a:t>:</a:t>
            </a:r>
          </a:p>
          <a:p>
            <a:pPr marL="363538" indent="-363538">
              <a:spcBef>
                <a:spcPct val="50000"/>
              </a:spcBef>
              <a:buFontTx/>
              <a:buChar char="•"/>
            </a:pPr>
            <a:r>
              <a:rPr lang="en-AU" sz="3600" dirty="0"/>
              <a:t>to process, manage &amp; protect data</a:t>
            </a:r>
          </a:p>
          <a:p>
            <a:pPr marL="363538" indent="-363538">
              <a:spcBef>
                <a:spcPct val="50000"/>
              </a:spcBef>
              <a:buFontTx/>
              <a:buChar char="•"/>
            </a:pPr>
            <a:r>
              <a:rPr lang="en-AU" sz="3600" dirty="0" smtClean="0"/>
              <a:t>assists </a:t>
            </a:r>
            <a:r>
              <a:rPr lang="en-AU" sz="3600" dirty="0"/>
              <a:t>in decision-making</a:t>
            </a:r>
          </a:p>
          <a:p>
            <a:pPr marL="363538" indent="-363538">
              <a:spcBef>
                <a:spcPct val="50000"/>
              </a:spcBef>
              <a:buFontTx/>
              <a:buChar char="•"/>
            </a:pPr>
            <a:r>
              <a:rPr lang="en-AU" sz="3600" dirty="0" smtClean="0"/>
              <a:t>helps </a:t>
            </a:r>
            <a:r>
              <a:rPr lang="en-AU" sz="3600" dirty="0"/>
              <a:t>control the activities of the business</a:t>
            </a:r>
          </a:p>
          <a:p>
            <a:pPr marL="363538" indent="-363538">
              <a:spcBef>
                <a:spcPct val="50000"/>
              </a:spcBef>
              <a:buFontTx/>
              <a:buChar char="•"/>
            </a:pPr>
            <a:r>
              <a:rPr lang="en-AU" sz="3600" dirty="0" smtClean="0"/>
              <a:t>allows </a:t>
            </a:r>
            <a:r>
              <a:rPr lang="en-AU" sz="3600" dirty="0"/>
              <a:t>an organisation to achieve its overall goals and </a:t>
            </a:r>
            <a:r>
              <a:rPr lang="en-AU" sz="3600" dirty="0" smtClean="0"/>
              <a:t>objectives</a:t>
            </a:r>
            <a:endParaRPr lang="en-AU" sz="36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3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3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3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33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4" grpId="0" autoUpdateAnimBg="0"/>
      <p:bldP spid="13315" grpId="0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609600" y="228600"/>
            <a:ext cx="7924800" cy="144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 smtClean="0"/>
              <a:t>Components </a:t>
            </a:r>
            <a:r>
              <a:rPr lang="en-AU" sz="4400" b="1" dirty="0"/>
              <a:t>of an Information System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685800" y="1906588"/>
            <a:ext cx="8077200" cy="94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2800"/>
              <a:t>There are five basic components of an information system:</a:t>
            </a:r>
          </a:p>
        </p:txBody>
      </p:sp>
      <p:sp>
        <p:nvSpPr>
          <p:cNvPr id="3076" name="Text Box 4"/>
          <p:cNvSpPr txBox="1">
            <a:spLocks noChangeArrowheads="1"/>
          </p:cNvSpPr>
          <p:nvPr/>
        </p:nvSpPr>
        <p:spPr bwMode="auto">
          <a:xfrm>
            <a:off x="2339752" y="3212976"/>
            <a:ext cx="4052664" cy="31393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63538" indent="-363538">
              <a:spcBef>
                <a:spcPct val="50000"/>
              </a:spcBef>
              <a:buFont typeface="Arial" pitchFamily="34" charset="0"/>
              <a:buChar char="•"/>
            </a:pPr>
            <a:r>
              <a:rPr lang="en-AU" sz="3600" dirty="0" smtClean="0"/>
              <a:t>People</a:t>
            </a:r>
            <a:endParaRPr lang="en-AU" sz="3600" dirty="0"/>
          </a:p>
          <a:p>
            <a:pPr marL="363538" indent="-363538">
              <a:spcBef>
                <a:spcPct val="50000"/>
              </a:spcBef>
              <a:buFontTx/>
              <a:buChar char="•"/>
            </a:pPr>
            <a:r>
              <a:rPr lang="en-AU" sz="3600" dirty="0" smtClean="0"/>
              <a:t>P</a:t>
            </a:r>
            <a:r>
              <a:rPr lang="en-AU" sz="3600" dirty="0" smtClean="0"/>
              <a:t>rocesses</a:t>
            </a:r>
          </a:p>
          <a:p>
            <a:pPr marL="363538" indent="-363538">
              <a:spcBef>
                <a:spcPct val="50000"/>
              </a:spcBef>
              <a:buFontTx/>
              <a:buChar char="•"/>
            </a:pPr>
            <a:r>
              <a:rPr lang="en-AU" sz="3600" dirty="0" smtClean="0"/>
              <a:t>Data</a:t>
            </a:r>
          </a:p>
          <a:p>
            <a:pPr marL="363538" indent="-363538">
              <a:spcBef>
                <a:spcPct val="50000"/>
              </a:spcBef>
              <a:buFontTx/>
              <a:buChar char="•"/>
            </a:pPr>
            <a:r>
              <a:rPr lang="en-AU" sz="3600" dirty="0" smtClean="0"/>
              <a:t>Digital systems</a:t>
            </a:r>
            <a:endParaRPr lang="en-AU" sz="36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0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0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07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07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7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7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07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07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4" grpId="0" autoUpdateAnimBg="0"/>
      <p:bldP spid="3075" grpId="0" autoUpdateAnimBg="0"/>
      <p:bldP spid="3076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609600" y="44624"/>
            <a:ext cx="7924800" cy="7694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400" b="1" dirty="0" smtClean="0"/>
              <a:t>People</a:t>
            </a:r>
            <a:endParaRPr lang="en-AU" sz="4400" b="1" dirty="0"/>
          </a:p>
        </p:txBody>
      </p:sp>
      <p:sp>
        <p:nvSpPr>
          <p:cNvPr id="14339" name="Text Box 3"/>
          <p:cNvSpPr txBox="1">
            <a:spLocks noChangeArrowheads="1"/>
          </p:cNvSpPr>
          <p:nvPr/>
        </p:nvSpPr>
        <p:spPr bwMode="auto">
          <a:xfrm>
            <a:off x="323528" y="764704"/>
            <a:ext cx="8287072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ts val="1200"/>
              </a:spcBef>
            </a:pPr>
            <a:r>
              <a:rPr lang="en-AU" sz="3200" dirty="0"/>
              <a:t>Two basic groups of people are involved in information systems</a:t>
            </a:r>
            <a:r>
              <a:rPr lang="en-AU" sz="3200" dirty="0" smtClean="0"/>
              <a:t>:</a:t>
            </a:r>
          </a:p>
          <a:p>
            <a:pPr marL="266700" indent="-266700">
              <a:spcBef>
                <a:spcPts val="1200"/>
              </a:spcBef>
              <a:buFontTx/>
              <a:buChar char="•"/>
            </a:pPr>
            <a:r>
              <a:rPr lang="en-AU" sz="3200" dirty="0"/>
              <a:t>IS providers who set up and maintain the system (technical support, system analysts, software &amp; web developers, system &amp; network managers)</a:t>
            </a:r>
          </a:p>
          <a:p>
            <a:pPr marL="266700" indent="-266700">
              <a:spcBef>
                <a:spcPts val="1200"/>
              </a:spcBef>
              <a:buFontTx/>
              <a:buChar char="•"/>
            </a:pPr>
            <a:r>
              <a:rPr lang="en-AU" sz="3200" dirty="0"/>
              <a:t>IS users who use the system to assist the in completing their prime function (eg: teachers, managers, customers). They may not actually use the equipment, but rely on the information produced (eg: reports).</a:t>
            </a:r>
            <a:endParaRPr lang="en-AU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3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3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3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3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38" grpId="0" autoUpdateAnimBg="0"/>
      <p:bldP spid="14339" grpId="0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609600" y="228600"/>
            <a:ext cx="792480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4000" b="1" dirty="0" smtClean="0"/>
              <a:t>Processes</a:t>
            </a:r>
            <a:endParaRPr lang="en-AU" sz="4000" b="1" dirty="0"/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495300" y="1052736"/>
            <a:ext cx="8153400" cy="57554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sz="3200" dirty="0" smtClean="0"/>
              <a:t>In an IS these would include acquisition, input, validation, manipulation, storage, retrieval, output, communication &amp; disposal.</a:t>
            </a:r>
            <a:endParaRPr lang="en-AU" sz="3200" dirty="0" smtClean="0"/>
          </a:p>
          <a:p>
            <a:pPr>
              <a:spcBef>
                <a:spcPct val="50000"/>
              </a:spcBef>
            </a:pPr>
            <a:r>
              <a:rPr lang="en-AU" sz="3200" dirty="0" smtClean="0"/>
              <a:t>The organisation should stipulate, through policies &amp; manuals, the </a:t>
            </a:r>
            <a:r>
              <a:rPr lang="en-AU" sz="3200" dirty="0" smtClean="0"/>
              <a:t>most efficient and effective methods of completing the tasks. </a:t>
            </a:r>
            <a:endParaRPr lang="en-AU" sz="3200" dirty="0" smtClean="0"/>
          </a:p>
          <a:p>
            <a:pPr>
              <a:spcBef>
                <a:spcPct val="50000"/>
              </a:spcBef>
            </a:pPr>
            <a:r>
              <a:rPr lang="en-AU" sz="3200" dirty="0"/>
              <a:t>By following the </a:t>
            </a:r>
            <a:r>
              <a:rPr lang="en-AU" sz="3200" dirty="0" smtClean="0"/>
              <a:t>correct procedures </a:t>
            </a:r>
            <a:r>
              <a:rPr lang="en-AU" sz="3200" dirty="0"/>
              <a:t>it ensures that the tasks are performed uniformly and consistently.</a:t>
            </a:r>
          </a:p>
          <a:p>
            <a:pPr>
              <a:spcBef>
                <a:spcPct val="50000"/>
              </a:spcBef>
            </a:pPr>
            <a:endParaRPr lang="en-AU" sz="3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4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4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0" grpId="0" autoUpdateAnimBg="0"/>
      <p:bldP spid="17411" grpId="0" build="p" autoUpdateAnimBg="0"/>
    </p:bldLst>
  </p:timing>
</p:sld>
</file>

<file path=ppt/theme/theme1.xml><?xml version="1.0" encoding="utf-8"?>
<a:theme xmlns:a="http://schemas.openxmlformats.org/drawingml/2006/main" name="Composite">
  <a:themeElements>
    <a:clrScheme name="Composite">
      <a:dk1>
        <a:sysClr val="windowText" lastClr="000000"/>
      </a:dk1>
      <a:lt1>
        <a:sysClr val="window" lastClr="FFFFFF"/>
      </a:lt1>
      <a:dk2>
        <a:srgbClr val="5B6973"/>
      </a:dk2>
      <a:lt2>
        <a:srgbClr val="E7ECED"/>
      </a:lt2>
      <a:accent1>
        <a:srgbClr val="98C723"/>
      </a:accent1>
      <a:accent2>
        <a:srgbClr val="59B0B9"/>
      </a:accent2>
      <a:accent3>
        <a:srgbClr val="DEAE00"/>
      </a:accent3>
      <a:accent4>
        <a:srgbClr val="B77BB4"/>
      </a:accent4>
      <a:accent5>
        <a:srgbClr val="E0773C"/>
      </a:accent5>
      <a:accent6>
        <a:srgbClr val="A98D63"/>
      </a:accent6>
      <a:hlink>
        <a:srgbClr val="26CBEC"/>
      </a:hlink>
      <a:folHlink>
        <a:srgbClr val="598C8C"/>
      </a:folHlink>
    </a:clrScheme>
    <a:fontScheme name="Composit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ompos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5000"/>
                <a:satMod val="300000"/>
              </a:schemeClr>
            </a:gs>
            <a:gs pos="12000">
              <a:schemeClr val="phClr">
                <a:tint val="50000"/>
                <a:shade val="90000"/>
                <a:satMod val="250000"/>
              </a:schemeClr>
            </a:gs>
            <a:gs pos="100000">
              <a:schemeClr val="phClr">
                <a:tint val="85000"/>
                <a:shade val="75000"/>
                <a:satMod val="1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75000"/>
                <a:shade val="95000"/>
                <a:satMod val="175000"/>
              </a:schemeClr>
            </a:gs>
            <a:gs pos="12000">
              <a:schemeClr val="phClr">
                <a:tint val="90000"/>
                <a:shade val="90000"/>
                <a:satMod val="150000"/>
              </a:schemeClr>
            </a:gs>
            <a:gs pos="100000">
              <a:schemeClr val="phClr">
                <a:tint val="100000"/>
                <a:shade val="75000"/>
                <a:satMod val="150000"/>
              </a:schemeClr>
            </a:gs>
          </a:gsLst>
          <a:lin ang="16200000" scaled="1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freezing" dir="t">
              <a:rot lat="0" lon="0" rev="6000000"/>
            </a:lightRig>
          </a:scene3d>
          <a:sp3d contourW="12700" prstMaterial="dkEdge">
            <a:bevelT w="44450" h="25400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80000"/>
                <a:satMod val="110000"/>
                <a:lumMod val="80000"/>
              </a:schemeClr>
            </a:gs>
            <a:gs pos="79000">
              <a:schemeClr val="phClr">
                <a:tint val="100000"/>
                <a:shade val="90000"/>
                <a:satMod val="105000"/>
                <a:lumMod val="100000"/>
              </a:schemeClr>
            </a:gs>
            <a:gs pos="100000">
              <a:schemeClr val="phClr">
                <a:tint val="95000"/>
                <a:shade val="100000"/>
                <a:satMod val="110000"/>
                <a:lumMod val="11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hade val="100000"/>
                <a:satMod val="100000"/>
                <a:lumMod val="110000"/>
              </a:schemeClr>
            </a:gs>
            <a:gs pos="83000">
              <a:schemeClr val="phClr">
                <a:shade val="75000"/>
                <a:satMod val="200000"/>
              </a:schemeClr>
            </a:gs>
            <a:gs pos="100000">
              <a:schemeClr val="phClr">
                <a:shade val="90000"/>
                <a:satMod val="200000"/>
              </a:schemeClr>
            </a:gs>
          </a:gsLst>
          <a:path path="circle">
            <a:fillToRect l="75000" t="100000" b="3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Composite</Template>
  <TotalTime>332</TotalTime>
  <Words>916</Words>
  <Application>Microsoft Office PowerPoint</Application>
  <PresentationFormat>On-screen Show (4:3)</PresentationFormat>
  <Paragraphs>87</Paragraphs>
  <Slides>16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Composite</vt:lpstr>
      <vt:lpstr>Information Systems</vt:lpstr>
      <vt:lpstr>PowerPoint Presentation</vt:lpstr>
      <vt:lpstr>PowerPoint Presentation</vt:lpstr>
      <vt:lpstr>What is an Information System?</vt:lpstr>
      <vt:lpstr>What is an Information System?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DEET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gretgrixm</dc:creator>
  <cp:lastModifiedBy>Simon Peck</cp:lastModifiedBy>
  <cp:revision>34</cp:revision>
  <cp:lastPrinted>2016-06-30T02:20:28Z</cp:lastPrinted>
  <dcterms:created xsi:type="dcterms:W3CDTF">2003-11-28T03:41:55Z</dcterms:created>
  <dcterms:modified xsi:type="dcterms:W3CDTF">2016-06-30T02:30:38Z</dcterms:modified>
</cp:coreProperties>
</file>

<file path=docProps/thumbnail.jpeg>
</file>